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1"/>
  </p:sldMasterIdLst>
  <p:notesMasterIdLst>
    <p:notesMasterId r:id="rId12"/>
  </p:notesMasterIdLst>
  <p:handoutMasterIdLst>
    <p:handoutMasterId r:id="rId13"/>
  </p:handoutMasterIdLst>
  <p:sldIdLst>
    <p:sldId id="256" r:id="rId2"/>
    <p:sldId id="309" r:id="rId3"/>
    <p:sldId id="280" r:id="rId4"/>
    <p:sldId id="311" r:id="rId5"/>
    <p:sldId id="289" r:id="rId6"/>
    <p:sldId id="312" r:id="rId7"/>
    <p:sldId id="315" r:id="rId8"/>
    <p:sldId id="313" r:id="rId9"/>
    <p:sldId id="316" r:id="rId10"/>
    <p:sldId id="31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8501" autoAdjust="0"/>
  </p:normalViewPr>
  <p:slideViewPr>
    <p:cSldViewPr snapToGrid="0">
      <p:cViewPr varScale="1">
        <p:scale>
          <a:sx n="119" d="100"/>
          <a:sy n="119" d="100"/>
        </p:scale>
        <p:origin x="448" y="19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3/19/24</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3/19/24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65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8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79F17-7BA4-49BC-BB37-7F646CF8D2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304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3/19/24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3/19/24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3/19/24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3/19/24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3/19/24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3/19/24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3/19/24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Ephesians%201%3A1-10&amp;version=NIV#fen-NIV-29212b" TargetMode="External"/><Relationship Id="rId2" Type="http://schemas.openxmlformats.org/officeDocument/2006/relationships/hyperlink" Target="https://www.biblegateway.com/passage/?search=Ephesians%201%3A1-10&amp;version=NIV#fen-NIV-29208a" TargetMode="External"/><Relationship Id="rId1" Type="http://schemas.openxmlformats.org/officeDocument/2006/relationships/slideLayout" Target="../slideLayouts/slideLayout17.xml"/><Relationship Id="rId5" Type="http://schemas.openxmlformats.org/officeDocument/2006/relationships/hyperlink" Target="https://www.biblegateway.com/passage/?search=Ephesians%201%3A1-10&amp;version=NIV#fen-NIV-29216d" TargetMode="External"/><Relationship Id="rId4" Type="http://schemas.openxmlformats.org/officeDocument/2006/relationships/hyperlink" Target="https://www.biblegateway.com/passage/?search=Ephesians%201%3A1-10&amp;version=NIV#fen-NIV-29212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Ephesians</a:t>
            </a:r>
          </a:p>
        </p:txBody>
      </p:sp>
      <p:sp>
        <p:nvSpPr>
          <p:cNvPr id="3" name="Subtitle 2"/>
          <p:cNvSpPr>
            <a:spLocks noGrp="1"/>
          </p:cNvSpPr>
          <p:nvPr>
            <p:ph type="subTitle" idx="1"/>
          </p:nvPr>
        </p:nvSpPr>
        <p:spPr/>
        <p:txBody>
          <a:bodyPr>
            <a:normAutofit lnSpcReduction="10000"/>
          </a:bodyPr>
          <a:lstStyle/>
          <a:p>
            <a:r>
              <a:rPr lang="en-US" dirty="0"/>
              <a:t>One Plus School of Discipleship</a:t>
            </a:r>
          </a:p>
          <a:p>
            <a:r>
              <a:rPr lang="en-US" dirty="0"/>
              <a:t>March-May 2024</a:t>
            </a:r>
          </a:p>
          <a:p>
            <a:r>
              <a:rPr lang="en-US" dirty="0"/>
              <a:t>Pastor Michelle, Instructor</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Outline</a:t>
            </a:r>
          </a:p>
        </p:txBody>
      </p:sp>
      <p:pic>
        <p:nvPicPr>
          <p:cNvPr id="9" name="Picture Placeholder 8" descr="Open book">
            <a:extLst>
              <a:ext uri="{FF2B5EF4-FFF2-40B4-BE49-F238E27FC236}">
                <a16:creationId xmlns:a16="http://schemas.microsoft.com/office/drawing/2014/main" id="{A47DA18F-4ABD-F9F2-BDCF-8DDC05119A6D}"/>
              </a:ext>
            </a:extLst>
          </p:cNvPr>
          <p:cNvPicPr>
            <a:picLocks noGrp="1" noChangeAspect="1"/>
          </p:cNvPicPr>
          <p:nvPr>
            <p:ph type="pic" sz="quarter" idx="14"/>
          </p:nvPr>
        </p:nvPicPr>
        <p:blipFill>
          <a:blip r:embed="rId2"/>
          <a:srcRect l="22891" r="22891"/>
          <a:stretch>
            <a:fillRect/>
          </a:stretch>
        </p:blipFill>
        <p:spPr/>
      </p:pic>
      <p:sp>
        <p:nvSpPr>
          <p:cNvPr id="11" name="Content Placeholder 10">
            <a:extLst>
              <a:ext uri="{FF2B5EF4-FFF2-40B4-BE49-F238E27FC236}">
                <a16:creationId xmlns:a16="http://schemas.microsoft.com/office/drawing/2014/main" id="{F124FD85-92B0-7FD0-350C-5A84C20AC574}"/>
              </a:ext>
            </a:extLst>
          </p:cNvPr>
          <p:cNvSpPr>
            <a:spLocks noGrp="1"/>
          </p:cNvSpPr>
          <p:nvPr>
            <p:ph sz="half" idx="2"/>
          </p:nvPr>
        </p:nvSpPr>
        <p:spPr>
          <a:xfrm>
            <a:off x="3320716" y="2409700"/>
            <a:ext cx="9663764" cy="3460748"/>
          </a:xfrm>
        </p:spPr>
        <p:txBody>
          <a:bodyPr numCol="2">
            <a:normAutofit/>
          </a:bodyPr>
          <a:lstStyle/>
          <a:p>
            <a:pPr algn="l"/>
            <a:br>
              <a:rPr lang="en-US" sz="1800" b="0" i="0" dirty="0">
                <a:solidFill>
                  <a:srgbClr val="222222"/>
                </a:solidFill>
                <a:effectLst/>
                <a:latin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I. Greeting from Paul to Ephesus (1-2)</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II. God’s grace, our position in Christ, Christ as the mediator (3-14)</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a) Praise God, who pours out His blessings on us (3)</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b) Doctrine of election (4-5)</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c) He gives us grace (6)</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d) He redeems and forgives us according to His grace (7)</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e) He is not stingy, but He lavishes His grace on us (8)</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f) He reveals His will to us (9)</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g) All things are building towards the final kingdom of Christ on this earth (10)</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283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Welcome &amp; Housekeeping</a:t>
            </a:r>
          </a:p>
        </p:txBody>
      </p:sp>
      <p:pic>
        <p:nvPicPr>
          <p:cNvPr id="9" name="Picture Placeholder 8" descr="Open book">
            <a:extLst>
              <a:ext uri="{FF2B5EF4-FFF2-40B4-BE49-F238E27FC236}">
                <a16:creationId xmlns:a16="http://schemas.microsoft.com/office/drawing/2014/main" id="{A47DA18F-4ABD-F9F2-BDCF-8DDC05119A6D}"/>
              </a:ext>
            </a:extLst>
          </p:cNvPr>
          <p:cNvPicPr>
            <a:picLocks noGrp="1" noChangeAspect="1"/>
          </p:cNvPicPr>
          <p:nvPr>
            <p:ph type="pic" sz="quarter" idx="14"/>
          </p:nvPr>
        </p:nvPicPr>
        <p:blipFill>
          <a:blip r:embed="rId2"/>
          <a:srcRect l="22891" r="22891"/>
          <a:stretch>
            <a:fillRect/>
          </a:stretch>
        </p:blipFill>
        <p:spPr/>
      </p:pic>
      <p:sp>
        <p:nvSpPr>
          <p:cNvPr id="11" name="Content Placeholder 10">
            <a:extLst>
              <a:ext uri="{FF2B5EF4-FFF2-40B4-BE49-F238E27FC236}">
                <a16:creationId xmlns:a16="http://schemas.microsoft.com/office/drawing/2014/main" id="{F124FD85-92B0-7FD0-350C-5A84C20AC574}"/>
              </a:ext>
            </a:extLst>
          </p:cNvPr>
          <p:cNvSpPr>
            <a:spLocks noGrp="1"/>
          </p:cNvSpPr>
          <p:nvPr>
            <p:ph sz="half" idx="2"/>
          </p:nvPr>
        </p:nvSpPr>
        <p:spPr>
          <a:xfrm>
            <a:off x="3606800" y="2560320"/>
            <a:ext cx="7289797" cy="3310128"/>
          </a:xfrm>
        </p:spPr>
        <p:txBody>
          <a:bodyPr numCol="2">
            <a:normAutofit/>
          </a:bodyPr>
          <a:lstStyle/>
          <a:p>
            <a:r>
              <a:rPr lang="en-US" dirty="0"/>
              <a:t>A distraction free area is best.</a:t>
            </a:r>
          </a:p>
          <a:p>
            <a:r>
              <a:rPr lang="en-US" dirty="0"/>
              <a:t>Cameras on ok. Be aware of background. Be fully dressed!</a:t>
            </a:r>
          </a:p>
          <a:p>
            <a:r>
              <a:rPr lang="en-US" dirty="0"/>
              <a:t>Stay muted unless Q&amp;A period.</a:t>
            </a:r>
          </a:p>
          <a:p>
            <a:r>
              <a:rPr lang="en-US" dirty="0"/>
              <a:t>Feel free to engage in the chat.</a:t>
            </a:r>
          </a:p>
          <a:p>
            <a:r>
              <a:rPr lang="en-US" dirty="0"/>
              <a:t>Reflections questions will be emailed at conclusion of each class.</a:t>
            </a:r>
          </a:p>
          <a:p>
            <a:r>
              <a:rPr lang="en-US" dirty="0"/>
              <a:t>Entire presentation will be provided at conclusion of the final class.</a:t>
            </a:r>
          </a:p>
          <a:p>
            <a:r>
              <a:rPr lang="en-US" dirty="0"/>
              <a:t>Bring out the paper Bible.</a:t>
            </a:r>
          </a:p>
          <a:p>
            <a:r>
              <a:rPr lang="en-US" dirty="0"/>
              <a:t>Pray for God’s wisdom &amp; understanding.</a:t>
            </a:r>
          </a:p>
        </p:txBody>
      </p:sp>
    </p:spTree>
    <p:extLst>
      <p:ext uri="{BB962C8B-B14F-4D97-AF65-F5344CB8AC3E}">
        <p14:creationId xmlns:p14="http://schemas.microsoft.com/office/powerpoint/2010/main" val="414111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Overview</a:t>
            </a:r>
          </a:p>
        </p:txBody>
      </p:sp>
      <p:pic>
        <p:nvPicPr>
          <p:cNvPr id="9" name="Picture Placeholder 8" descr="Open book">
            <a:extLst>
              <a:ext uri="{FF2B5EF4-FFF2-40B4-BE49-F238E27FC236}">
                <a16:creationId xmlns:a16="http://schemas.microsoft.com/office/drawing/2014/main" id="{A47DA18F-4ABD-F9F2-BDCF-8DDC05119A6D}"/>
              </a:ext>
            </a:extLst>
          </p:cNvPr>
          <p:cNvPicPr>
            <a:picLocks noGrp="1" noChangeAspect="1"/>
          </p:cNvPicPr>
          <p:nvPr>
            <p:ph type="pic" sz="quarter" idx="14"/>
          </p:nvPr>
        </p:nvPicPr>
        <p:blipFill>
          <a:blip r:embed="rId2"/>
          <a:srcRect l="22891" r="22891"/>
          <a:stretch>
            <a:fillRect/>
          </a:stretch>
        </p:blipFill>
        <p:spPr/>
      </p:pic>
      <p:sp>
        <p:nvSpPr>
          <p:cNvPr id="11" name="Content Placeholder 10">
            <a:extLst>
              <a:ext uri="{FF2B5EF4-FFF2-40B4-BE49-F238E27FC236}">
                <a16:creationId xmlns:a16="http://schemas.microsoft.com/office/drawing/2014/main" id="{F124FD85-92B0-7FD0-350C-5A84C20AC574}"/>
              </a:ext>
            </a:extLst>
          </p:cNvPr>
          <p:cNvSpPr>
            <a:spLocks noGrp="1"/>
          </p:cNvSpPr>
          <p:nvPr>
            <p:ph sz="half" idx="2"/>
          </p:nvPr>
        </p:nvSpPr>
        <p:spPr>
          <a:xfrm>
            <a:off x="3320716" y="2409700"/>
            <a:ext cx="9663764" cy="3460748"/>
          </a:xfrm>
        </p:spPr>
        <p:txBody>
          <a:bodyPr numCol="2">
            <a:normAutofit/>
          </a:bodyPr>
          <a:lstStyle/>
          <a:p>
            <a:br>
              <a:rPr lang="en-US" sz="1800" b="0" i="0" dirty="0">
                <a:solidFill>
                  <a:srgbClr val="222222"/>
                </a:solidFill>
                <a:effectLst/>
                <a:latin typeface="Calibri" panose="020F0502020204030204" pitchFamily="34" charset="0"/>
              </a:rPr>
            </a:br>
            <a:r>
              <a:rPr lang="en-US" sz="1800" b="1" i="0" dirty="0">
                <a:solidFill>
                  <a:srgbClr val="222222"/>
                </a:solidFill>
                <a:effectLst/>
                <a:latin typeface="Calibri" panose="020F0502020204030204" pitchFamily="34" charset="0"/>
              </a:rPr>
              <a:t>Purpose</a:t>
            </a:r>
            <a:r>
              <a:rPr lang="en-US" sz="1800" b="0" i="0" dirty="0">
                <a:solidFill>
                  <a:srgbClr val="222222"/>
                </a:solidFill>
                <a:effectLst/>
                <a:latin typeface="Calibri" panose="020F0502020204030204" pitchFamily="34" charset="0"/>
              </a:rPr>
              <a:t>: To outline the scope of God’s grace, encourage unity among Jewish and Gentile believers and demonstrate what new life in Christ looks like.</a:t>
            </a:r>
          </a:p>
          <a:p>
            <a:r>
              <a:rPr lang="en-US" b="1" dirty="0">
                <a:latin typeface="Calibri" panose="020F0502020204030204" pitchFamily="34" charset="0"/>
                <a:ea typeface="Calibri" panose="020F0502020204030204" pitchFamily="34" charset="0"/>
                <a:cs typeface="Calibri" panose="020F0502020204030204" pitchFamily="34" charset="0"/>
              </a:rPr>
              <a:t>Autho</a:t>
            </a:r>
            <a:r>
              <a:rPr lang="en-US" dirty="0">
                <a:latin typeface="Calibri" panose="020F0502020204030204" pitchFamily="34" charset="0"/>
                <a:ea typeface="Calibri" panose="020F0502020204030204" pitchFamily="34" charset="0"/>
                <a:cs typeface="Calibri" panose="020F0502020204030204" pitchFamily="34" charset="0"/>
              </a:rPr>
              <a:t>r: Paul; </a:t>
            </a:r>
            <a:r>
              <a:rPr lang="en-US" b="1" dirty="0">
                <a:latin typeface="Calibri" panose="020F0502020204030204" pitchFamily="34" charset="0"/>
                <a:ea typeface="Calibri" panose="020F0502020204030204" pitchFamily="34" charset="0"/>
                <a:cs typeface="Calibri" panose="020F0502020204030204" pitchFamily="34" charset="0"/>
              </a:rPr>
              <a:t>Date</a:t>
            </a:r>
            <a:r>
              <a:rPr lang="en-US" dirty="0">
                <a:latin typeface="Calibri" panose="020F0502020204030204" pitchFamily="34" charset="0"/>
                <a:ea typeface="Calibri" panose="020F0502020204030204" pitchFamily="34" charset="0"/>
                <a:cs typeface="Calibri" panose="020F0502020204030204" pitchFamily="34" charset="0"/>
              </a:rPr>
              <a:t>: Possibly AD 53-56</a:t>
            </a:r>
          </a:p>
          <a:p>
            <a:r>
              <a:rPr lang="en-US" b="1" dirty="0">
                <a:latin typeface="Calibri" panose="020F0502020204030204" pitchFamily="34" charset="0"/>
                <a:ea typeface="Calibri" panose="020F0502020204030204" pitchFamily="34" charset="0"/>
                <a:cs typeface="Calibri" panose="020F0502020204030204" pitchFamily="34" charset="0"/>
              </a:rPr>
              <a:t>Setting</a:t>
            </a:r>
            <a:r>
              <a:rPr lang="en-US" dirty="0">
                <a:latin typeface="Calibri" panose="020F0502020204030204" pitchFamily="34" charset="0"/>
                <a:ea typeface="Calibri" panose="020F0502020204030204" pitchFamily="34" charset="0"/>
                <a:cs typeface="Calibri" panose="020F0502020204030204" pitchFamily="34" charset="0"/>
              </a:rPr>
              <a:t>: Written while Paul was in prison either in Rome or Ephesus, after the Gospel spread throughout Asia Minor and the believers in that region needed further instruction regarding the implications of their new faith.</a:t>
            </a:r>
          </a:p>
        </p:txBody>
      </p:sp>
    </p:spTree>
    <p:extLst>
      <p:ext uri="{BB962C8B-B14F-4D97-AF65-F5344CB8AC3E}">
        <p14:creationId xmlns:p14="http://schemas.microsoft.com/office/powerpoint/2010/main" val="308558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Introduction</a:t>
            </a:r>
          </a:p>
        </p:txBody>
      </p:sp>
      <p:pic>
        <p:nvPicPr>
          <p:cNvPr id="9" name="Picture Placeholder 8" descr="Open book">
            <a:extLst>
              <a:ext uri="{FF2B5EF4-FFF2-40B4-BE49-F238E27FC236}">
                <a16:creationId xmlns:a16="http://schemas.microsoft.com/office/drawing/2014/main" id="{A47DA18F-4ABD-F9F2-BDCF-8DDC05119A6D}"/>
              </a:ext>
            </a:extLst>
          </p:cNvPr>
          <p:cNvPicPr>
            <a:picLocks noGrp="1" noChangeAspect="1"/>
          </p:cNvPicPr>
          <p:nvPr>
            <p:ph type="pic" sz="quarter" idx="14"/>
          </p:nvPr>
        </p:nvPicPr>
        <p:blipFill>
          <a:blip r:embed="rId2"/>
          <a:srcRect l="22891" r="22891"/>
          <a:stretch>
            <a:fillRect/>
          </a:stretch>
        </p:blipFill>
        <p:spPr/>
      </p:pic>
      <p:sp>
        <p:nvSpPr>
          <p:cNvPr id="11" name="Content Placeholder 10">
            <a:extLst>
              <a:ext uri="{FF2B5EF4-FFF2-40B4-BE49-F238E27FC236}">
                <a16:creationId xmlns:a16="http://schemas.microsoft.com/office/drawing/2014/main" id="{F124FD85-92B0-7FD0-350C-5A84C20AC574}"/>
              </a:ext>
            </a:extLst>
          </p:cNvPr>
          <p:cNvSpPr>
            <a:spLocks noGrp="1"/>
          </p:cNvSpPr>
          <p:nvPr>
            <p:ph sz="half" idx="2"/>
          </p:nvPr>
        </p:nvSpPr>
        <p:spPr>
          <a:xfrm>
            <a:off x="3320716" y="2409700"/>
            <a:ext cx="9663764" cy="3460748"/>
          </a:xfrm>
        </p:spPr>
        <p:txBody>
          <a:bodyPr numCol="2">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Setting/Background of Ephesus</a:t>
            </a:r>
          </a:p>
          <a:p>
            <a:r>
              <a:rPr lang="en-US" dirty="0">
                <a:latin typeface="Calibri" panose="020F0502020204030204" pitchFamily="34" charset="0"/>
                <a:ea typeface="Calibri" panose="020F0502020204030204" pitchFamily="34" charset="0"/>
                <a:cs typeface="Calibri" panose="020F0502020204030204" pitchFamily="34" charset="0"/>
              </a:rPr>
              <a:t>Recipients</a:t>
            </a:r>
          </a:p>
          <a:p>
            <a:r>
              <a:rPr lang="en-US" dirty="0">
                <a:latin typeface="Calibri" panose="020F0502020204030204" pitchFamily="34" charset="0"/>
                <a:ea typeface="Calibri" panose="020F0502020204030204" pitchFamily="34" charset="0"/>
                <a:cs typeface="Calibri" panose="020F0502020204030204" pitchFamily="34" charset="0"/>
              </a:rPr>
              <a:t>Author</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428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Calibri" panose="020F0502020204030204" pitchFamily="34" charset="0"/>
                <a:ea typeface="Calibri" panose="020F0502020204030204" pitchFamily="34" charset="0"/>
                <a:cs typeface="Calibri" panose="020F0502020204030204" pitchFamily="34" charset="0"/>
              </a:rPr>
              <a:t>Setting/ Background of Ephesus</a:t>
            </a:r>
          </a:p>
        </p:txBody>
      </p:sp>
      <p:sp>
        <p:nvSpPr>
          <p:cNvPr id="3" name="Content Placeholder 2"/>
          <p:cNvSpPr>
            <a:spLocks noGrp="1"/>
          </p:cNvSpPr>
          <p:nvPr>
            <p:ph idx="1"/>
          </p:nvPr>
        </p:nvSpPr>
        <p:spPr>
          <a:xfrm>
            <a:off x="1131772" y="2571015"/>
            <a:ext cx="9601196" cy="3318936"/>
          </a:xfrm>
        </p:spPr>
        <p:txBody>
          <a:bodyPr/>
          <a:lstStyle/>
          <a:p>
            <a:pPr marL="0" indent="0">
              <a:buNone/>
            </a:pPr>
            <a:r>
              <a:rPr lang="en-US" dirty="0"/>
              <a:t>-Paul’s third missionary journey centered on Ephesus, capital and port city of the Roman province of Asis on the western coast of what we now call Turkey.</a:t>
            </a:r>
          </a:p>
          <a:p>
            <a:pPr marL="0" indent="0">
              <a:buNone/>
            </a:pPr>
            <a:r>
              <a:rPr lang="en-US" dirty="0"/>
              <a:t>-Population 500, 000; 4</a:t>
            </a:r>
            <a:r>
              <a:rPr lang="en-US" baseline="30000" dirty="0"/>
              <a:t>th</a:t>
            </a:r>
            <a:r>
              <a:rPr lang="en-US" dirty="0"/>
              <a:t> largest city in the Roman empire</a:t>
            </a:r>
          </a:p>
          <a:p>
            <a:pPr marL="0" indent="0">
              <a:buNone/>
            </a:pPr>
            <a:r>
              <a:rPr lang="en-US" dirty="0"/>
              <a:t>-Main tourist attraction the temple of Artemis.</a:t>
            </a:r>
          </a:p>
          <a:p>
            <a:pPr marL="0" indent="0">
              <a:buNone/>
            </a:pPr>
            <a:r>
              <a:rPr lang="en-US" dirty="0"/>
              <a:t>-Riot and silversmiths (Acts 19:21-41)</a:t>
            </a:r>
          </a:p>
          <a:p>
            <a:pPr marL="0" indent="0">
              <a:buNone/>
            </a:pPr>
            <a:r>
              <a:rPr lang="en-US" dirty="0"/>
              <a:t>-Paul spent approximately 2-3 years preaching in this large flourishing city.</a:t>
            </a:r>
          </a:p>
          <a:p>
            <a:pPr marL="0" indent="0">
              <a:buNone/>
            </a:pPr>
            <a:r>
              <a:rPr lang="en-US" dirty="0"/>
              <a:t>-Because of the spread of the Gospel many small groups of believers were formed throughout the province.</a:t>
            </a:r>
          </a:p>
          <a:p>
            <a:pPr marL="0" indent="0">
              <a:buNone/>
            </a:pPr>
            <a:r>
              <a:rPr lang="en-US" dirty="0"/>
              <a:t>-Seven churches addressed in Revelation probably originated during this time.</a:t>
            </a:r>
          </a:p>
        </p:txBody>
      </p:sp>
    </p:spTree>
    <p:extLst>
      <p:ext uri="{BB962C8B-B14F-4D97-AF65-F5344CB8AC3E}">
        <p14:creationId xmlns:p14="http://schemas.microsoft.com/office/powerpoint/2010/main" val="50042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Calibri" panose="020F0502020204030204" pitchFamily="34" charset="0"/>
                <a:ea typeface="Calibri" panose="020F0502020204030204" pitchFamily="34" charset="0"/>
                <a:cs typeface="Calibri" panose="020F0502020204030204" pitchFamily="34" charset="0"/>
              </a:rPr>
              <a:t>Recipients</a:t>
            </a:r>
          </a:p>
        </p:txBody>
      </p:sp>
      <p:sp>
        <p:nvSpPr>
          <p:cNvPr id="3" name="Content Placeholder 2"/>
          <p:cNvSpPr>
            <a:spLocks noGrp="1"/>
          </p:cNvSpPr>
          <p:nvPr>
            <p:ph idx="1"/>
          </p:nvPr>
        </p:nvSpPr>
        <p:spPr/>
        <p:txBody>
          <a:bodyPr/>
          <a:lstStyle/>
          <a:p>
            <a:pPr marL="0" indent="0">
              <a:buNone/>
            </a:pPr>
            <a:r>
              <a:rPr lang="en-US" dirty="0"/>
              <a:t>- Several groups of believers who met in homes, in villages and towns across the province.</a:t>
            </a:r>
          </a:p>
          <a:p>
            <a:pPr marL="0" indent="0">
              <a:buNone/>
            </a:pPr>
            <a:endParaRPr lang="en-US" dirty="0"/>
          </a:p>
          <a:p>
            <a:pPr marL="0" indent="0">
              <a:buNone/>
            </a:pPr>
            <a:r>
              <a:rPr lang="en-US" dirty="0"/>
              <a:t>-Written to the church of Ephesus</a:t>
            </a:r>
          </a:p>
          <a:p>
            <a:pPr marL="0" indent="0">
              <a:buNone/>
            </a:pPr>
            <a:endParaRPr lang="en-US" dirty="0"/>
          </a:p>
          <a:p>
            <a:pPr marL="0" indent="0">
              <a:buNone/>
            </a:pPr>
            <a:r>
              <a:rPr lang="en-US" dirty="0"/>
              <a:t>-General letter circulated to a number of different churches in the Roman province of Asia.</a:t>
            </a:r>
          </a:p>
          <a:p>
            <a:pPr marL="0" indent="0">
              <a:buNone/>
            </a:pPr>
            <a:endParaRPr lang="en-US" dirty="0"/>
          </a:p>
          <a:p>
            <a:pPr marL="0" indent="0">
              <a:buNone/>
            </a:pPr>
            <a:r>
              <a:rPr lang="en-US" dirty="0"/>
              <a:t>-</a:t>
            </a:r>
            <a:r>
              <a:rPr lang="en-US" b="1" dirty="0"/>
              <a:t>US!</a:t>
            </a:r>
          </a:p>
        </p:txBody>
      </p:sp>
    </p:spTree>
    <p:extLst>
      <p:ext uri="{BB962C8B-B14F-4D97-AF65-F5344CB8AC3E}">
        <p14:creationId xmlns:p14="http://schemas.microsoft.com/office/powerpoint/2010/main" val="8447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lstStyle/>
          <a:p>
            <a:r>
              <a:rPr lang="en-US" dirty="0"/>
              <a:t>Outline</a:t>
            </a:r>
          </a:p>
        </p:txBody>
      </p:sp>
      <p:pic>
        <p:nvPicPr>
          <p:cNvPr id="9" name="Picture Placeholder 8" descr="Open book">
            <a:extLst>
              <a:ext uri="{FF2B5EF4-FFF2-40B4-BE49-F238E27FC236}">
                <a16:creationId xmlns:a16="http://schemas.microsoft.com/office/drawing/2014/main" id="{A47DA18F-4ABD-F9F2-BDCF-8DDC05119A6D}"/>
              </a:ext>
            </a:extLst>
          </p:cNvPr>
          <p:cNvPicPr>
            <a:picLocks noGrp="1" noChangeAspect="1"/>
          </p:cNvPicPr>
          <p:nvPr>
            <p:ph type="pic" sz="quarter" idx="14"/>
          </p:nvPr>
        </p:nvPicPr>
        <p:blipFill>
          <a:blip r:embed="rId2"/>
          <a:srcRect l="22891" r="22891"/>
          <a:stretch>
            <a:fillRect/>
          </a:stretch>
        </p:blipFill>
        <p:spPr/>
      </p:pic>
      <p:sp>
        <p:nvSpPr>
          <p:cNvPr id="11" name="Content Placeholder 10">
            <a:extLst>
              <a:ext uri="{FF2B5EF4-FFF2-40B4-BE49-F238E27FC236}">
                <a16:creationId xmlns:a16="http://schemas.microsoft.com/office/drawing/2014/main" id="{F124FD85-92B0-7FD0-350C-5A84C20AC574}"/>
              </a:ext>
            </a:extLst>
          </p:cNvPr>
          <p:cNvSpPr>
            <a:spLocks noGrp="1"/>
          </p:cNvSpPr>
          <p:nvPr>
            <p:ph sz="half" idx="2"/>
          </p:nvPr>
        </p:nvSpPr>
        <p:spPr>
          <a:xfrm>
            <a:off x="3320716" y="2409700"/>
            <a:ext cx="9663764" cy="3460748"/>
          </a:xfrm>
        </p:spPr>
        <p:txBody>
          <a:bodyPr numCol="2">
            <a:normAutofit/>
          </a:bodyPr>
          <a:lstStyle/>
          <a:p>
            <a:pPr algn="l"/>
            <a:br>
              <a:rPr lang="en-US" sz="1800" b="0" i="0" dirty="0">
                <a:solidFill>
                  <a:srgbClr val="222222"/>
                </a:solidFill>
                <a:effectLst/>
                <a:latin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I. Greeting from Paul to Ephesus (1-2)</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II. God’s grace, our position in Christ, Christ as the mediator (3)</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a) Praise God, who pours out His blessings on us (3)</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b) Doctrine of election (4-5)</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c) He gives us grace (6)</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d) He redeems and forgives us according to His grace (7)</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e) He is not stingy, but He lavishes His grace on us (8)</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f) He reveals His will to us (9)</a:t>
            </a:r>
            <a:b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br>
            <a:r>
              <a:rPr lang="en-US" sz="1600" b="0" i="0" dirty="0">
                <a:solidFill>
                  <a:srgbClr val="4F4F4F"/>
                </a:solidFill>
                <a:effectLst/>
                <a:latin typeface="Calibri" panose="020F0502020204030204" pitchFamily="34" charset="0"/>
                <a:ea typeface="Calibri" panose="020F0502020204030204" pitchFamily="34" charset="0"/>
                <a:cs typeface="Calibri" panose="020F0502020204030204" pitchFamily="34" charset="0"/>
              </a:rPr>
              <a:t>g) All things are building towards the final kingdom of Christ on this earth (10)</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6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Calibri" panose="020F0502020204030204" pitchFamily="34" charset="0"/>
                <a:ea typeface="Calibri" panose="020F0502020204030204" pitchFamily="34" charset="0"/>
                <a:cs typeface="Calibri" panose="020F0502020204030204" pitchFamily="34" charset="0"/>
              </a:rPr>
              <a:t>Author: Paul</a:t>
            </a:r>
          </a:p>
        </p:txBody>
      </p:sp>
      <p:sp>
        <p:nvSpPr>
          <p:cNvPr id="3" name="Content Placeholder 2"/>
          <p:cNvSpPr>
            <a:spLocks noGrp="1"/>
          </p:cNvSpPr>
          <p:nvPr>
            <p:ph idx="1"/>
          </p:nvPr>
        </p:nvSpPr>
        <p:spPr/>
        <p:txBody>
          <a:bodyPr/>
          <a:lstStyle/>
          <a:p>
            <a:pPr marL="0" indent="0">
              <a:buNone/>
            </a:pPr>
            <a:r>
              <a:rPr lang="en-US" sz="2400" b="1" dirty="0">
                <a:latin typeface="Calibri" panose="020F0502020204030204" pitchFamily="34" charset="0"/>
                <a:ea typeface="Calibri" panose="020F0502020204030204" pitchFamily="34" charset="0"/>
                <a:cs typeface="Calibri" panose="020F0502020204030204" pitchFamily="34" charset="0"/>
              </a:rPr>
              <a:t>Ephesians 1:1-2</a:t>
            </a:r>
          </a:p>
          <a:p>
            <a:pPr marL="0" indent="0" algn="l">
              <a:buNone/>
            </a:pPr>
            <a:r>
              <a:rPr lang="en-US"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Greeting</a:t>
            </a:r>
          </a:p>
          <a:p>
            <a:pPr marL="0" indent="0" algn="l">
              <a:buNone/>
            </a:pPr>
            <a:r>
              <a:rPr lang="en-US"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Paul, an apostle of Jesus Christ by the will of God, to the saints who are in Ephesus, and faithful in Christ Jesus: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marL="0" indent="0">
              <a:buNone/>
            </a:pPr>
            <a:endParaRPr lang="en-US" b="1" dirty="0"/>
          </a:p>
        </p:txBody>
      </p:sp>
    </p:spTree>
    <p:extLst>
      <p:ext uri="{BB962C8B-B14F-4D97-AF65-F5344CB8AC3E}">
        <p14:creationId xmlns:p14="http://schemas.microsoft.com/office/powerpoint/2010/main" val="364774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66BBC-D622-E1EA-7E82-3CD7FB2CF206}"/>
              </a:ext>
            </a:extLst>
          </p:cNvPr>
          <p:cNvSpPr txBox="1"/>
          <p:nvPr/>
        </p:nvSpPr>
        <p:spPr>
          <a:xfrm>
            <a:off x="3049793" y="615534"/>
            <a:ext cx="6099586" cy="5909310"/>
          </a:xfrm>
          <a:prstGeom prst="rect">
            <a:avLst/>
          </a:prstGeom>
          <a:noFill/>
        </p:spPr>
        <p:txBody>
          <a:bodyPr wrap="square">
            <a:spAutoFit/>
          </a:bodyPr>
          <a:lstStyle/>
          <a:p>
            <a:pPr algn="l"/>
            <a:r>
              <a:rPr lang="en-US" b="1" i="0" u="none" strike="noStrike" dirty="0">
                <a:solidFill>
                  <a:srgbClr val="000000"/>
                </a:solidFill>
                <a:effectLst/>
                <a:latin typeface="system-ui"/>
              </a:rPr>
              <a:t>Ephesians 1:1-10 </a:t>
            </a:r>
          </a:p>
          <a:p>
            <a:pPr algn="l"/>
            <a:r>
              <a:rPr lang="en-US" b="1" i="0" u="none" strike="noStrike" dirty="0">
                <a:solidFill>
                  <a:srgbClr val="000000"/>
                </a:solidFill>
                <a:effectLst/>
                <a:latin typeface="system-ui"/>
              </a:rPr>
              <a:t>1 </a:t>
            </a:r>
            <a:r>
              <a:rPr lang="en-US" b="0" i="0" u="none" strike="noStrike" dirty="0">
                <a:solidFill>
                  <a:srgbClr val="000000"/>
                </a:solidFill>
                <a:effectLst/>
                <a:latin typeface="system-ui"/>
              </a:rPr>
              <a:t>Paul, an apostle of Christ Jesus by the will of God,</a:t>
            </a:r>
          </a:p>
          <a:p>
            <a:pPr algn="l"/>
            <a:r>
              <a:rPr lang="en-US" b="0" i="0" u="none" strike="noStrike" dirty="0">
                <a:solidFill>
                  <a:srgbClr val="000000"/>
                </a:solidFill>
                <a:effectLst/>
                <a:latin typeface="system-ui"/>
              </a:rPr>
              <a:t>To God’s holy people in Ephesus,</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2"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the faithful in Christ Jesus:</a:t>
            </a:r>
          </a:p>
          <a:p>
            <a:pPr algn="l"/>
            <a:r>
              <a:rPr lang="en-US" b="1" i="0" u="none" strike="noStrike" baseline="30000" dirty="0">
                <a:solidFill>
                  <a:srgbClr val="000000"/>
                </a:solidFill>
                <a:effectLst/>
                <a:latin typeface="system-ui"/>
              </a:rPr>
              <a:t>2 </a:t>
            </a:r>
            <a:r>
              <a:rPr lang="en-US" b="0" i="0" u="none" strike="noStrike" dirty="0">
                <a:solidFill>
                  <a:srgbClr val="000000"/>
                </a:solidFill>
                <a:effectLst/>
                <a:latin typeface="system-ui"/>
              </a:rPr>
              <a:t>Grace and peace to you from God our Father and the Lord Jesus Christ.</a:t>
            </a:r>
          </a:p>
          <a:p>
            <a:pPr algn="l"/>
            <a:r>
              <a:rPr lang="en-US" b="1" i="0" u="none" strike="noStrike" dirty="0">
                <a:solidFill>
                  <a:srgbClr val="000000"/>
                </a:solidFill>
                <a:effectLst/>
                <a:latin typeface="system-ui"/>
              </a:rPr>
              <a:t>Praise for Spiritual Blessings in Christ</a:t>
            </a:r>
          </a:p>
          <a:p>
            <a:pPr algn="l"/>
            <a:r>
              <a:rPr lang="en-US" b="1" i="0" u="none" strike="noStrike" baseline="30000" dirty="0">
                <a:solidFill>
                  <a:srgbClr val="000000"/>
                </a:solidFill>
                <a:effectLst/>
                <a:latin typeface="system-ui"/>
              </a:rPr>
              <a:t>3 </a:t>
            </a:r>
            <a:r>
              <a:rPr lang="en-US" b="0" i="0" u="none" strike="noStrike" dirty="0">
                <a:solidFill>
                  <a:srgbClr val="000000"/>
                </a:solidFill>
                <a:effectLst/>
                <a:latin typeface="system-ui"/>
              </a:rPr>
              <a:t>Praise be to the God and Father of our Lord Jesus Christ, who has blessed us in the heavenly realms with every spiritual blessing in Christ. </a:t>
            </a: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For he chose us in him before the creation of the world to be holy and blameless in his sight. In love </a:t>
            </a: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he</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b"/>
              </a:rPr>
              <a:t>b</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predestined us for adoption to sonship</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4" tooltip="See footnote c"/>
              </a:rPr>
              <a:t>c</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through Jesus Christ, in accordance with his pleasure and will— </a:t>
            </a: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to the praise of his glorious grace, which he has freely given us in the One he loves. </a:t>
            </a:r>
            <a:r>
              <a:rPr lang="en-US" b="1" i="0" u="none" strike="noStrike" baseline="30000" dirty="0">
                <a:solidFill>
                  <a:srgbClr val="000000"/>
                </a:solidFill>
                <a:effectLst/>
                <a:latin typeface="system-ui"/>
              </a:rPr>
              <a:t>7 </a:t>
            </a:r>
            <a:r>
              <a:rPr lang="en-US" b="0" i="0" u="none" strike="noStrike" dirty="0">
                <a:solidFill>
                  <a:srgbClr val="000000"/>
                </a:solidFill>
                <a:effectLst/>
                <a:latin typeface="system-ui"/>
              </a:rPr>
              <a:t>In him we have redemption through his blood, the forgiveness of sins, in accordance with the riches of God’s grace </a:t>
            </a:r>
            <a:r>
              <a:rPr lang="en-US" b="1" i="0" u="none" strike="noStrike" baseline="30000" dirty="0">
                <a:solidFill>
                  <a:srgbClr val="000000"/>
                </a:solidFill>
                <a:effectLst/>
                <a:latin typeface="system-ui"/>
              </a:rPr>
              <a:t>8 </a:t>
            </a:r>
            <a:r>
              <a:rPr lang="en-US" b="0" i="0" u="none" strike="noStrike" dirty="0">
                <a:solidFill>
                  <a:srgbClr val="000000"/>
                </a:solidFill>
                <a:effectLst/>
                <a:latin typeface="system-ui"/>
              </a:rPr>
              <a:t>that he lavished on us. With all wisdom and understanding,</a:t>
            </a: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he</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5" tooltip="See footnote d"/>
              </a:rPr>
              <a:t>d</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made known to us the mystery of his will according to his good pleasure, which he purposed in Christ, </a:t>
            </a: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to be put into effect when the times reach their fulfillment—to bring unity to all things in heaven and on earth under Christ.</a:t>
            </a:r>
          </a:p>
        </p:txBody>
      </p:sp>
    </p:spTree>
    <p:extLst>
      <p:ext uri="{BB962C8B-B14F-4D97-AF65-F5344CB8AC3E}">
        <p14:creationId xmlns:p14="http://schemas.microsoft.com/office/powerpoint/2010/main" val="38431674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win32_fixed.potx" id="{9FDD49A5-B35B-4482-AF3E-47C01334A0C1}" vid="{A254DDE2-B2DB-4CB8-A45E-35E8833FD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time capsule</Template>
  <TotalTime>3161</TotalTime>
  <Words>1143</Words>
  <Application>Microsoft Macintosh PowerPoint</Application>
  <PresentationFormat>Widescreen</PresentationFormat>
  <Paragraphs>69</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Lucida Handwriting</vt:lpstr>
      <vt:lpstr>Rockwell</vt:lpstr>
      <vt:lpstr>system-ui</vt:lpstr>
      <vt:lpstr>Tahoma</vt:lpstr>
      <vt:lpstr>Trebuchet MS</vt:lpstr>
      <vt:lpstr>Organic</vt:lpstr>
      <vt:lpstr>Ephesians</vt:lpstr>
      <vt:lpstr>Welcome &amp; Housekeeping</vt:lpstr>
      <vt:lpstr>Overview</vt:lpstr>
      <vt:lpstr>Introduction</vt:lpstr>
      <vt:lpstr>Setting/ Background of Ephesus</vt:lpstr>
      <vt:lpstr>Recipients</vt:lpstr>
      <vt:lpstr>Outline</vt:lpstr>
      <vt:lpstr>Author: Paul</vt:lpstr>
      <vt:lpstr>PowerPoint Presentation</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Kendall Dockett</dc:creator>
  <cp:lastModifiedBy>michellle dockett</cp:lastModifiedBy>
  <cp:revision>12</cp:revision>
  <dcterms:created xsi:type="dcterms:W3CDTF">2023-03-11T22:07:54Z</dcterms:created>
  <dcterms:modified xsi:type="dcterms:W3CDTF">2024-03-20T00:01:04Z</dcterms:modified>
</cp:coreProperties>
</file>